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9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4"/>
  </p:sldMasterIdLst>
  <p:notesMasterIdLst>
    <p:notesMasterId r:id="rId15"/>
  </p:notesMasterIdLst>
  <p:sldIdLst>
    <p:sldId id="2141411535" r:id="rId5"/>
    <p:sldId id="295" r:id="rId6"/>
    <p:sldId id="2141411537" r:id="rId7"/>
    <p:sldId id="2141411538" r:id="rId8"/>
    <p:sldId id="260" r:id="rId9"/>
    <p:sldId id="258" r:id="rId10"/>
    <p:sldId id="296" r:id="rId11"/>
    <p:sldId id="298" r:id="rId12"/>
    <p:sldId id="291" r:id="rId13"/>
    <p:sldId id="2141411533" r:id="rId14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8196EDB-49CD-D748-9A1F-6ABAF432294E}">
          <p14:sldIdLst>
            <p14:sldId id="2141411535"/>
            <p14:sldId id="295"/>
            <p14:sldId id="2141411537"/>
            <p14:sldId id="2141411538"/>
            <p14:sldId id="260"/>
            <p14:sldId id="258"/>
            <p14:sldId id="296"/>
            <p14:sldId id="298"/>
            <p14:sldId id="291"/>
            <p14:sldId id="214141153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F57E1DD-5AA3-4C1F-F03B-6AF52B9EA16F}" name="Guest User" initials="GU" userId="S::urn:spo:anon#67b4a964c6f1ff6b18250ff5b1001ca46dc82b9d109cbdf6f418c105c5c37547::" providerId="AD"/>
  <p188:author id="{5E804EFE-065C-368D-BAC8-EF49C1C73B62}" name="Aaron Gatdula" initials="AG" userId="S::aaron@musecommunitydesign.com::7cff5c67-f413-48cf-83c6-41d9b1c0d42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899"/>
    <a:srgbClr val="E4002B"/>
    <a:srgbClr val="41B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6D7B4F-1B03-4F5D-913E-7916C48D667D}" v="10" dt="2023-01-19T19:00:19.323"/>
    <p1510:client id="{3354E38E-9BAC-288B-A93C-7D98F91F9009}" v="104" dt="2023-01-19T19:53:53.880"/>
    <p1510:client id="{AE1D3961-844A-23E5-8D84-5FF92E782711}" v="336" dt="2023-01-18T21:44:51.857"/>
    <p1510:client id="{D27C09EA-0048-2A2D-FF1D-8F38FB71F2C9}" v="18" dt="2023-01-19T18:26:39.229"/>
    <p1510:client id="{E8744444-2482-BD82-8849-165F13871EBB}" v="18" dt="2023-01-19T20:05:43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63572" autoAdjust="0"/>
  </p:normalViewPr>
  <p:slideViewPr>
    <p:cSldViewPr snapToGrid="0">
      <p:cViewPr>
        <p:scale>
          <a:sx n="70" d="100"/>
          <a:sy n="70" d="100"/>
        </p:scale>
        <p:origin x="1440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hicagogov-my.sharepoint.com/personal/mary_nicol_cityofchicago_org1/Documents/Bike%20Distribution/Data%20Analysis/BikesApplications_DataDashboard_August%202022_Final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hicagogov-my.sharepoint.com/personal/mary_nicol_cityofchicago_org1/Documents/Bike%20Distribution/Data%20Analysis/BikesApplications_DataDashboard_August%202022_Fina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37A0-4A0B-94D2-3ABF5FD22A28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37A0-4A0B-94D2-3ABF5FD22A28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7A0-4A0B-94D2-3ABF5FD22A28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7A0-4A0B-94D2-3ABF5FD22A28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37A0-4A0B-94D2-3ABF5FD22A28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37A0-4A0B-94D2-3ABF5FD22A28}"/>
              </c:ext>
            </c:extLst>
          </c:dPt>
          <c:dLbls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dk1">
                      <a:lumMod val="50000"/>
                      <a:lumOff val="50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Age!$E$5:$E$10</c:f>
              <c:strCache>
                <c:ptCount val="6"/>
                <c:pt idx="0">
                  <c:v>18 or younger</c:v>
                </c:pt>
                <c:pt idx="1">
                  <c:v>18-22</c:v>
                </c:pt>
                <c:pt idx="2">
                  <c:v>22-30</c:v>
                </c:pt>
                <c:pt idx="3">
                  <c:v>30-40</c:v>
                </c:pt>
                <c:pt idx="4">
                  <c:v>40-50</c:v>
                </c:pt>
                <c:pt idx="5">
                  <c:v>50 or older</c:v>
                </c:pt>
              </c:strCache>
            </c:strRef>
          </c:cat>
          <c:val>
            <c:numRef>
              <c:f>Age!$F$5:$F$10</c:f>
              <c:numCache>
                <c:formatCode>General</c:formatCode>
                <c:ptCount val="6"/>
                <c:pt idx="0">
                  <c:v>2407</c:v>
                </c:pt>
                <c:pt idx="1">
                  <c:v>836</c:v>
                </c:pt>
                <c:pt idx="2">
                  <c:v>3531</c:v>
                </c:pt>
                <c:pt idx="3">
                  <c:v>4987</c:v>
                </c:pt>
                <c:pt idx="4">
                  <c:v>3473</c:v>
                </c:pt>
                <c:pt idx="5">
                  <c:v>3993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C-37A0-4A0B-94D2-3ABF5FD22A28}"/>
            </c:ext>
          </c:extLst>
        </c:ser>
        <c:dLbls>
          <c:dLblPos val="ctr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j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>
          <a:latin typeface="+mj-lt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40" b="1" i="0" u="none" strike="noStrike" kern="1200" spc="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r>
              <a:rPr lang="en-US" b="1"/>
              <a:t>Reasons for Wanting Bike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40" b="1" i="0" u="none" strike="noStrike" kern="1200" spc="0" baseline="0">
              <a:solidFill>
                <a:sysClr val="windowText" lastClr="000000"/>
              </a:solidFill>
              <a:latin typeface="+mj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+mj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'Reasons for Bike'!$D$4:$D$10</c:f>
              <c:strCache>
                <c:ptCount val="7"/>
                <c:pt idx="0">
                  <c:v>Other</c:v>
                </c:pt>
                <c:pt idx="1">
                  <c:v>Transportation to school or training programs</c:v>
                </c:pt>
                <c:pt idx="2">
                  <c:v>To enjoy social opportunities</c:v>
                </c:pt>
                <c:pt idx="3">
                  <c:v>Transportation to Work/Interviews</c:v>
                </c:pt>
                <c:pt idx="4">
                  <c:v>Transportation for daily needs (grocery stores, volunteering, etc)</c:v>
                </c:pt>
                <c:pt idx="5">
                  <c:v>For fun/stress relief</c:v>
                </c:pt>
                <c:pt idx="6">
                  <c:v>For exercise/fitness</c:v>
                </c:pt>
              </c:strCache>
            </c:strRef>
          </c:cat>
          <c:val>
            <c:numRef>
              <c:f>'Reasons for Bike'!$E$4:$E$10</c:f>
              <c:numCache>
                <c:formatCode>0%</c:formatCode>
                <c:ptCount val="7"/>
                <c:pt idx="0">
                  <c:v>9.5088700939566922E-3</c:v>
                </c:pt>
                <c:pt idx="1">
                  <c:v>5.6260814722577095E-2</c:v>
                </c:pt>
                <c:pt idx="2">
                  <c:v>8.9169914452512253E-2</c:v>
                </c:pt>
                <c:pt idx="3">
                  <c:v>0.17158012193347025</c:v>
                </c:pt>
                <c:pt idx="4">
                  <c:v>0.17101411776121092</c:v>
                </c:pt>
                <c:pt idx="5">
                  <c:v>0.23238514158190079</c:v>
                </c:pt>
                <c:pt idx="6">
                  <c:v>0.27008101945437196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83-4656-9045-CECB6E4A62E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77"/>
        <c:axId val="787688296"/>
        <c:axId val="787693872"/>
      </c:barChart>
      <c:catAx>
        <c:axId val="78768829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87693872"/>
        <c:crosses val="autoZero"/>
        <c:auto val="1"/>
        <c:lblAlgn val="ctr"/>
        <c:lblOffset val="100"/>
        <c:noMultiLvlLbl val="0"/>
      </c:catAx>
      <c:valAx>
        <c:axId val="787693872"/>
        <c:scaling>
          <c:orientation val="minMax"/>
        </c:scaling>
        <c:delete val="0"/>
        <c:axPos val="b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j-lt"/>
                <a:ea typeface="+mn-ea"/>
                <a:cs typeface="+mn-cs"/>
              </a:defRPr>
            </a:pPr>
            <a:endParaRPr lang="en-US"/>
          </a:p>
        </c:txPr>
        <c:crossAx val="7876882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+mj-lt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3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396C84-FC19-4DC8-BE9A-F0A7C6FC759B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27F3D4-9BDF-4D0A-8F59-ADACC7CC00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9466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7F3D4-9BDF-4D0A-8F59-ADACC7CC000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705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7F3D4-9BDF-4D0A-8F59-ADACC7CC000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3116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4632D-5B58-43BC-B0DD-5FD0D9CF014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4588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DD4632D-5B58-43BC-B0DD-5FD0D9CF0144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3643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7F3D4-9BDF-4D0A-8F59-ADACC7CC000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7434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7F3D4-9BDF-4D0A-8F59-ADACC7CC000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76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 fontAlgn="base"/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7F3D4-9BDF-4D0A-8F59-ADACC7CC000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3682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27F3D4-9BDF-4D0A-8F59-ADACC7CC000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826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E888CA-0C45-41C6-8EEA-EE6DF12024C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1402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2847677"/>
          </a:xfrm>
          <a:solidFill>
            <a:schemeClr val="bg1">
              <a:lumMod val="95000"/>
            </a:schemeClr>
          </a:solidFill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5400" b="1" u="none" cap="none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rgbClr val="00589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058399" y="6272784"/>
            <a:ext cx="1587731" cy="365125"/>
          </a:xfrm>
        </p:spPr>
        <p:txBody>
          <a:bodyPr/>
          <a:lstStyle>
            <a:lvl1pPr>
              <a:defRPr sz="1600"/>
            </a:lvl1pPr>
          </a:lstStyle>
          <a:p>
            <a:fld id="{12078E32-9A8F-42AF-B046-430CA36478C1}" type="datetimeFigureOut">
              <a:rPr lang="en-US" b="1" smtClean="0"/>
              <a:pPr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8E6061F-4A2E-429D-8663-9AB09C2EAAA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1560" y="421062"/>
            <a:ext cx="3190875" cy="71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8311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" userDrawn="1">
          <p15:clr>
            <a:srgbClr val="CCCCCC"/>
          </p15:clr>
        </p15:guide>
        <p15:guide id="2" pos="7008" userDrawn="1">
          <p15:clr>
            <a:srgbClr val="CCCCCC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AE4469-4F63-41CD-98C0-1D3250367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696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" userDrawn="1">
          <p15:clr>
            <a:srgbClr val="CCCCCC"/>
          </p15:clr>
        </p15:guide>
        <p15:guide id="2" pos="7008" userDrawn="1">
          <p15:clr>
            <a:srgbClr val="CCCCCC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9815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" userDrawn="1">
          <p15:clr>
            <a:srgbClr val="CCCCCC"/>
          </p15:clr>
        </p15:guide>
        <p15:guide id="2" pos="7008" userDrawn="1">
          <p15:clr>
            <a:srgbClr val="CCCCC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331720"/>
            <a:ext cx="4754880" cy="3703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331720"/>
            <a:ext cx="4754880" cy="370332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55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2580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72" userDrawn="1">
          <p15:clr>
            <a:srgbClr val="CCCCCC"/>
          </p15:clr>
        </p15:guide>
        <p15:guide id="2" pos="1444" userDrawn="1">
          <p15:clr>
            <a:srgbClr val="CCCCCC"/>
          </p15:clr>
        </p15:guide>
        <p15:guide id="3" pos="1784" userDrawn="1">
          <p15:clr>
            <a:srgbClr val="CCCCCC"/>
          </p15:clr>
        </p15:guide>
        <p15:guide id="4" pos="2557" userDrawn="1">
          <p15:clr>
            <a:srgbClr val="CCCCCC"/>
          </p15:clr>
        </p15:guide>
        <p15:guide id="5" pos="2897" userDrawn="1">
          <p15:clr>
            <a:srgbClr val="CCCCCC"/>
          </p15:clr>
        </p15:guide>
        <p15:guide id="6" pos="3669" userDrawn="1">
          <p15:clr>
            <a:srgbClr val="CCCCCC"/>
          </p15:clr>
        </p15:guide>
        <p15:guide id="7" pos="4010" userDrawn="1">
          <p15:clr>
            <a:srgbClr val="CCCCCC"/>
          </p15:clr>
        </p15:guide>
        <p15:guide id="8" pos="4782" userDrawn="1">
          <p15:clr>
            <a:srgbClr val="CCCCCC"/>
          </p15:clr>
        </p15:guide>
        <p15:guide id="9" pos="5123" userDrawn="1">
          <p15:clr>
            <a:srgbClr val="CCCCCC"/>
          </p15:clr>
        </p15:guide>
        <p15:guide id="10" pos="5895" userDrawn="1">
          <p15:clr>
            <a:srgbClr val="CCCCCC"/>
          </p15:clr>
        </p15:guide>
        <p15:guide id="11" pos="6235" userDrawn="1">
          <p15:clr>
            <a:srgbClr val="CCCCCC"/>
          </p15:clr>
        </p15:guide>
        <p15:guide id="12" pos="7008" userDrawn="1">
          <p15:clr>
            <a:srgbClr val="CCCCCC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078E32-9A8F-42AF-B046-430CA36478C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282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Blue-Square.png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8100" y="6299200"/>
            <a:ext cx="342900" cy="3429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058400" y="6272784"/>
            <a:ext cx="1179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fld id="{12078E32-9A8F-42AF-B046-430CA36478C1}" type="datetimeFigureOut">
              <a:rPr lang="en-US" smtClean="0"/>
              <a:t>1/19/2023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15454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chemeClr val="tx1"/>
                </a:solidFill>
                <a:latin typeface="+mj-lt"/>
              </a:defRPr>
            </a:lvl1pPr>
          </a:lstStyle>
          <a:p>
            <a:fld id="{3FCCF984-64AA-42B4-8D2F-66BCDE3A50F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 descr="Star-and-Blue.png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735" y="977900"/>
            <a:ext cx="1275570" cy="63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63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700" r:id="rId3"/>
    <p:sldLayoutId id="2147483701" r:id="rId4"/>
    <p:sldLayoutId id="2147483702" r:id="rId5"/>
    <p:sldLayoutId id="214748370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rgbClr val="E4002B"/>
        </a:buClr>
        <a:buSzPct val="90000"/>
        <a:buFont typeface="Arial"/>
        <a:buChar char="•"/>
        <a:defRPr sz="2000" kern="1200">
          <a:solidFill>
            <a:srgbClr val="005899"/>
          </a:solidFill>
          <a:latin typeface="Century Gothic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800" kern="1200">
          <a:solidFill>
            <a:srgbClr val="005899"/>
          </a:solidFill>
          <a:latin typeface="Century Gothic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rgbClr val="E4002B"/>
        </a:buClr>
        <a:buSzPct val="90000"/>
        <a:buFont typeface="Arial"/>
        <a:buChar char="•"/>
        <a:defRPr sz="1600" kern="1200">
          <a:solidFill>
            <a:srgbClr val="005899"/>
          </a:solidFill>
          <a:latin typeface="Century Gothic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2"/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86" userDrawn="1">
          <p15:clr>
            <a:srgbClr val="F26B43"/>
          </p15:clr>
        </p15:guide>
        <p15:guide id="2" orient="horz" pos="1038" userDrawn="1">
          <p15:clr>
            <a:srgbClr val="F26B43"/>
          </p15:clr>
        </p15:guide>
        <p15:guide id="3" orient="horz" pos="3928" userDrawn="1">
          <p15:clr>
            <a:srgbClr val="F26B43"/>
          </p15:clr>
        </p15:guide>
        <p15:guide id="4" pos="673" userDrawn="1">
          <p15:clr>
            <a:srgbClr val="F26B43"/>
          </p15:clr>
        </p15:guide>
        <p15:guide id="5" pos="700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E40E39-5A1E-431C-A801-9153E01B39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6039" y="1708541"/>
            <a:ext cx="12198039" cy="2733377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r>
              <a:rPr lang="en-US">
                <a:cs typeface="Futura Std Medium"/>
              </a:rPr>
              <a:t>          </a:t>
            </a:r>
          </a:p>
        </p:txBody>
      </p:sp>
      <p:sp>
        <p:nvSpPr>
          <p:cNvPr id="5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overall_0_132367198033335501 columns_1_132367198033335501 </a:t>
            </a:r>
          </a:p>
        </p:txBody>
      </p:sp>
      <p:sp>
        <p:nvSpPr>
          <p:cNvPr id="9" name="Subtitle 8">
            <a:extLst>
              <a:ext uri="{FF2B5EF4-FFF2-40B4-BE49-F238E27FC236}">
                <a16:creationId xmlns:a16="http://schemas.microsoft.com/office/drawing/2014/main" id="{F67A1BCA-AA79-B96C-C338-4AC665FDF8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19117" y="4636971"/>
            <a:ext cx="9999876" cy="168194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b="0" dirty="0">
                <a:solidFill>
                  <a:schemeClr val="tx1"/>
                </a:solidFill>
                <a:latin typeface="+mj-lt"/>
                <a:cs typeface="Futura Std Medium"/>
              </a:rPr>
              <a:t>Mary Nicol, Director of Policy, Chicago Department of Transportation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300" b="0" dirty="0">
                <a:solidFill>
                  <a:schemeClr val="tx1"/>
                </a:solidFill>
                <a:latin typeface="+mj-lt"/>
                <a:cs typeface="Futura Std Medium"/>
              </a:rPr>
              <a:t>January 25, 2023</a:t>
            </a:r>
          </a:p>
          <a:p>
            <a:endParaRPr lang="en-US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1C3BE4-0DCB-DBF8-DF60-5F065BDF1884}"/>
              </a:ext>
            </a:extLst>
          </p:cNvPr>
          <p:cNvSpPr txBox="1"/>
          <p:nvPr/>
        </p:nvSpPr>
        <p:spPr>
          <a:xfrm>
            <a:off x="974201" y="2421037"/>
            <a:ext cx="10031392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6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entury Gothic"/>
              </a:rPr>
              <a:t>Climate and Mode Shift</a:t>
            </a:r>
            <a:endParaRPr lang="en-US" sz="4400" b="1" dirty="0">
              <a:solidFill>
                <a:schemeClr val="tx1">
                  <a:lumMod val="95000"/>
                  <a:lumOff val="5000"/>
                </a:schemeClr>
              </a:solidFill>
              <a:latin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40242748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38828-3624-FCD4-20B0-95F45B77D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823306" cy="1609344"/>
          </a:xfrm>
        </p:spPr>
        <p:txBody>
          <a:bodyPr/>
          <a:lstStyle/>
          <a:p>
            <a:r>
              <a:rPr lang="en-US"/>
              <a:t>Safety Investments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C1EB8EB-7A5E-4E8A-F00A-9EB95AD99A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CCF984-64AA-42B4-8D2F-66BCDE3A50F4}" type="slidenum">
              <a:rPr lang="en-US" smtClean="0"/>
              <a:t>10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134E30E-8EAE-80A4-EF4A-004BEA05126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95" b="42762"/>
          <a:stretch/>
        </p:blipFill>
        <p:spPr>
          <a:xfrm>
            <a:off x="816914" y="2382137"/>
            <a:ext cx="2999270" cy="21829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EB3E754-933A-A1B8-A5D0-EE1AB45E4F8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49" t="7923" b="96"/>
          <a:stretch/>
        </p:blipFill>
        <p:spPr>
          <a:xfrm>
            <a:off x="7510291" y="1606026"/>
            <a:ext cx="3928331" cy="468019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8FD86B-9ADE-1AB1-38F9-C9074F2F39B9}"/>
              </a:ext>
            </a:extLst>
          </p:cNvPr>
          <p:cNvSpPr txBox="1"/>
          <p:nvPr/>
        </p:nvSpPr>
        <p:spPr>
          <a:xfrm>
            <a:off x="4262101" y="4695268"/>
            <a:ext cx="2973136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latin typeface="Century Gothic"/>
              </a:rPr>
              <a:t>Pedestrian safety improvements installed at over 400 intersections in 2022</a:t>
            </a:r>
            <a:r>
              <a:rPr lang="en-US" dirty="0">
                <a:latin typeface="Bookman Old Style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E3EA8BE-4A15-49D4-9969-0027C0747142}"/>
              </a:ext>
            </a:extLst>
          </p:cNvPr>
          <p:cNvSpPr txBox="1"/>
          <p:nvPr/>
        </p:nvSpPr>
        <p:spPr>
          <a:xfrm>
            <a:off x="1321275" y="1832754"/>
            <a:ext cx="1995577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entury Gothic"/>
              </a:rPr>
              <a:t>Bikeways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1F14E6-AA62-BE59-1FE3-0AA1BAEBE08D}"/>
              </a:ext>
            </a:extLst>
          </p:cNvPr>
          <p:cNvSpPr txBox="1"/>
          <p:nvPr/>
        </p:nvSpPr>
        <p:spPr>
          <a:xfrm>
            <a:off x="4366910" y="1832753"/>
            <a:ext cx="271050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entury Gothic"/>
              </a:rPr>
              <a:t>Intersections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D28C23-9C10-6688-5B14-CD4C17637169}"/>
              </a:ext>
            </a:extLst>
          </p:cNvPr>
          <p:cNvSpPr txBox="1"/>
          <p:nvPr/>
        </p:nvSpPr>
        <p:spPr>
          <a:xfrm>
            <a:off x="8241491" y="977793"/>
            <a:ext cx="2236643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>
                <a:latin typeface="Century Gothic"/>
              </a:rPr>
              <a:t>Education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06E2431-5856-50D8-09BA-C491DE0E2709}"/>
              </a:ext>
            </a:extLst>
          </p:cNvPr>
          <p:cNvSpPr txBox="1"/>
          <p:nvPr/>
        </p:nvSpPr>
        <p:spPr>
          <a:xfrm>
            <a:off x="816914" y="4623769"/>
            <a:ext cx="3222823" cy="212365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200" b="1" dirty="0">
                <a:latin typeface="Century Gothic"/>
              </a:rPr>
              <a:t>Low Stress Bikeways:</a:t>
            </a:r>
            <a:r>
              <a:rPr lang="en-US" sz="1200" dirty="0">
                <a:latin typeface="Century Gothic"/>
              </a:rPr>
              <a:t> More low stress bikeways installed in 2021&amp; 2022 than previous years.</a:t>
            </a:r>
            <a:endParaRPr lang="en-US" sz="1200" dirty="0"/>
          </a:p>
          <a:p>
            <a:endParaRPr lang="en-US" sz="1200">
              <a:latin typeface="Century Gothic"/>
            </a:endParaRPr>
          </a:p>
          <a:p>
            <a:r>
              <a:rPr lang="en-US" sz="1200" b="1" dirty="0">
                <a:latin typeface="Century Gothic"/>
              </a:rPr>
              <a:t>Network Expansion: </a:t>
            </a:r>
            <a:r>
              <a:rPr lang="en-US" sz="1200" dirty="0">
                <a:latin typeface="Century Gothic"/>
              </a:rPr>
              <a:t>Doubled the rate of bikeways installed per year. Total 429 mi of bikeways in the city in 2022, of which 85 miles are low stress routes. </a:t>
            </a:r>
          </a:p>
          <a:p>
            <a:endParaRPr lang="en-US" sz="1200">
              <a:latin typeface="Century Gothic"/>
            </a:endParaRPr>
          </a:p>
          <a:p>
            <a:r>
              <a:rPr lang="en-US" sz="1200" b="1" dirty="0">
                <a:latin typeface="Century Gothic"/>
              </a:rPr>
              <a:t>Closing Gaps: </a:t>
            </a:r>
            <a:r>
              <a:rPr lang="en-US" sz="1200" dirty="0">
                <a:latin typeface="Century Gothic"/>
              </a:rPr>
              <a:t>On track to fill 15 miles of network gaps</a:t>
            </a:r>
          </a:p>
        </p:txBody>
      </p:sp>
      <p:pic>
        <p:nvPicPr>
          <p:cNvPr id="14" name="Picture 13" descr="A picture containing text, sky, road, outdoor&#10;&#10;Description automatically generated">
            <a:extLst>
              <a:ext uri="{FF2B5EF4-FFF2-40B4-BE49-F238E27FC236}">
                <a16:creationId xmlns:a16="http://schemas.microsoft.com/office/drawing/2014/main" id="{345DCCB3-5C96-905B-DACB-30B41B2C9F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101" y="2386818"/>
            <a:ext cx="2923369" cy="219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115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1B13C2-C6AD-4C5D-A8D8-130FCE457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en-US" dirty="0"/>
              <a:t>Commitment to Mobility Justice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FA61D-A1B7-424D-A1CF-AFF3FBE25B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07280" y="2347415"/>
            <a:ext cx="6858858" cy="371237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>
                <a:latin typeface="+mj-lt"/>
                <a:cs typeface="Futura Std Book"/>
              </a:rPr>
              <a:t>CDOT’s 2021 </a:t>
            </a:r>
            <a:r>
              <a:rPr lang="en-US" b="1" i="1" dirty="0">
                <a:latin typeface="+mj-lt"/>
                <a:cs typeface="Futura Std Book"/>
              </a:rPr>
              <a:t>Strategic Plan for Transportation </a:t>
            </a:r>
            <a:r>
              <a:rPr lang="en-US" b="1" dirty="0">
                <a:latin typeface="+mj-lt"/>
                <a:cs typeface="Futura Std Book"/>
              </a:rPr>
              <a:t>is the nation’s 1</a:t>
            </a:r>
            <a:r>
              <a:rPr lang="en-US" b="1" baseline="30000" dirty="0">
                <a:latin typeface="+mj-lt"/>
                <a:cs typeface="Futura Std Book"/>
              </a:rPr>
              <a:t>st </a:t>
            </a:r>
            <a:r>
              <a:rPr lang="en-US" b="1" dirty="0">
                <a:latin typeface="+mj-lt"/>
                <a:cs typeface="Futura Std Book"/>
              </a:rPr>
              <a:t>agency plan to declare a commitment to mobility justice.</a:t>
            </a:r>
            <a:endParaRPr lang="en-US" b="1" dirty="0"/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5A08B77-CBF9-42A3-B3DD-17626987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CCF984-64AA-42B4-8D2F-66BCDE3A50F4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 dirty="0"/>
          </a:p>
        </p:txBody>
      </p:sp>
      <p:sp>
        <p:nvSpPr>
          <p:cNvPr id="5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overall_1_132617824266177474 columns_1_132617824266177474 </a:t>
            </a:r>
          </a:p>
        </p:txBody>
      </p:sp>
      <p:pic>
        <p:nvPicPr>
          <p:cNvPr id="9" name="Picture 8" descr="A group of people walking on a street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3CC8C10D-EAEC-AE1D-C937-F87E7543C8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759" y="1857181"/>
            <a:ext cx="3288927" cy="427560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43486AE-B99F-9803-8E7D-4F8B69BDEE9C}"/>
              </a:ext>
            </a:extLst>
          </p:cNvPr>
          <p:cNvSpPr txBox="1">
            <a:spLocks/>
          </p:cNvSpPr>
          <p:nvPr/>
        </p:nvSpPr>
        <p:spPr>
          <a:xfrm>
            <a:off x="5049303" y="3831603"/>
            <a:ext cx="6459945" cy="160934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i="1" dirty="0">
                <a:solidFill>
                  <a:srgbClr val="E4002B"/>
                </a:solidFill>
                <a:latin typeface="+mj-lt"/>
                <a:cs typeface="Futura Std Book"/>
              </a:rPr>
              <a:t>“We are advocating for CDOT to establish a comprehensive process and strategy to remove racialized transportation inequities…. We want a transportation system in Chicago which does not require car ownership.” </a:t>
            </a:r>
          </a:p>
          <a:p>
            <a:pPr marL="0" indent="0" algn="r">
              <a:buNone/>
            </a:pPr>
            <a:r>
              <a:rPr lang="en-US" i="1" dirty="0">
                <a:solidFill>
                  <a:srgbClr val="E4002B"/>
                </a:solidFill>
                <a:latin typeface="+mj-lt"/>
                <a:cs typeface="Futura Std Book"/>
              </a:rPr>
              <a:t> – Transportation Equity Network</a:t>
            </a:r>
          </a:p>
        </p:txBody>
      </p:sp>
    </p:spTree>
    <p:extLst>
      <p:ext uri="{BB962C8B-B14F-4D97-AF65-F5344CB8AC3E}">
        <p14:creationId xmlns:p14="http://schemas.microsoft.com/office/powerpoint/2010/main" val="41579341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overall_1_132617861608743146 columns_1_132617861608743146 </a:t>
            </a:r>
          </a:p>
        </p:txBody>
      </p:sp>
      <p:pic>
        <p:nvPicPr>
          <p:cNvPr id="2" name="Picture 10" descr="one pager.JPG">
            <a:extLst>
              <a:ext uri="{FF2B5EF4-FFF2-40B4-BE49-F238E27FC236}">
                <a16:creationId xmlns:a16="http://schemas.microsoft.com/office/drawing/2014/main" id="{3A77DB5B-FB59-95AB-64CB-69ED4939E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544" y="-201"/>
            <a:ext cx="11512749" cy="689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3846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overall_1_132617824257746452 columns_1_132617824257746452 </a:t>
            </a:r>
          </a:p>
        </p:txBody>
      </p:sp>
      <p:pic>
        <p:nvPicPr>
          <p:cNvPr id="9" name="Picture 9" descr="Pillar 3.JPG">
            <a:extLst>
              <a:ext uri="{FF2B5EF4-FFF2-40B4-BE49-F238E27FC236}">
                <a16:creationId xmlns:a16="http://schemas.microsoft.com/office/drawing/2014/main" id="{56AD4A78-E4CE-8309-3451-CF13D9D4BD0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7717" r="10932"/>
          <a:stretch/>
        </p:blipFill>
        <p:spPr>
          <a:xfrm>
            <a:off x="1388524" y="343281"/>
            <a:ext cx="3885267" cy="6171438"/>
          </a:xfrm>
        </p:spPr>
      </p:pic>
      <p:sp>
        <p:nvSpPr>
          <p:cNvPr id="10" name="Content Placeholder 6">
            <a:extLst>
              <a:ext uri="{FF2B5EF4-FFF2-40B4-BE49-F238E27FC236}">
                <a16:creationId xmlns:a16="http://schemas.microsoft.com/office/drawing/2014/main" id="{B1F29624-B278-6D40-5E59-826D714744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5078" y="1440180"/>
            <a:ext cx="5216049" cy="4727061"/>
          </a:xfrm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sz="2800" dirty="0"/>
              <a:t>Enable Chicagoans to walk, bike, take transit or use shared </a:t>
            </a:r>
            <a:r>
              <a:rPr lang="en-US" sz="2800" dirty="0" err="1"/>
              <a:t>micromobility</a:t>
            </a:r>
            <a:r>
              <a:rPr lang="en-US" sz="2800" dirty="0"/>
              <a:t> for 45% of all trips by 2040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Increase Divvy bikes and shared </a:t>
            </a:r>
            <a:r>
              <a:rPr lang="en-US" sz="2800" dirty="0" err="1"/>
              <a:t>micromobility</a:t>
            </a:r>
            <a:r>
              <a:rPr lang="en-US" sz="2800" dirty="0"/>
              <a:t> trips 30% by 2030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800" dirty="0"/>
              <a:t>Expand high quality and low stress on street bikeways and off-street trails</a:t>
            </a:r>
          </a:p>
          <a:p>
            <a:pPr marL="457200" indent="-457200">
              <a:buFont typeface="+mj-lt"/>
              <a:buAutoNum type="arabicPeriod"/>
            </a:pPr>
            <a:endParaRPr lang="en-US" sz="2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E8C38A-3868-16A2-D7F4-67F8BF908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079" y="343281"/>
            <a:ext cx="5022057" cy="1372267"/>
          </a:xfrm>
        </p:spPr>
        <p:txBody>
          <a:bodyPr/>
          <a:lstStyle/>
          <a:p>
            <a:r>
              <a:rPr lang="en-US" b="0" dirty="0">
                <a:latin typeface="Futura Std Heavy"/>
              </a:rPr>
              <a:t>Actions</a:t>
            </a:r>
            <a:endParaRPr lang="en-US" dirty="0"/>
          </a:p>
        </p:txBody>
      </p:sp>
      <p:sp>
        <p:nvSpPr>
          <p:cNvPr id="3" name="Slide Number Placeholder 6">
            <a:extLst>
              <a:ext uri="{FF2B5EF4-FFF2-40B4-BE49-F238E27FC236}">
                <a16:creationId xmlns:a16="http://schemas.microsoft.com/office/drawing/2014/main" id="{8832900C-2E5A-47C8-9376-64B52DC1A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CCF984-64AA-42B4-8D2F-66BCDE3A50F4}" type="slidenum">
              <a:rPr lang="en-US" smtClean="0"/>
              <a:pPr>
                <a:spcAft>
                  <a:spcPts val="600"/>
                </a:spcAft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356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97AE0-7EAA-4ACE-891D-4FD85A45E4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Bike Chicago </a:t>
            </a:r>
            <a:r>
              <a:rPr lang="en-US" dirty="0">
                <a:solidFill>
                  <a:schemeClr val="tx1"/>
                </a:solidFill>
              </a:rPr>
              <a:t>Program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2439F2-34A6-49E1-BC76-C12B4C514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738" y="1889760"/>
            <a:ext cx="5899638" cy="4383024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+mj-lt"/>
                <a:cs typeface="Futura Std Book"/>
              </a:rPr>
              <a:t>Affordable &amp; low-carbon mobility</a:t>
            </a:r>
          </a:p>
          <a:p>
            <a:r>
              <a:rPr lang="en-US" sz="2400" dirty="0">
                <a:latin typeface="+mj-lt"/>
                <a:cs typeface="Futura Std Book"/>
              </a:rPr>
              <a:t>Provide </a:t>
            </a:r>
            <a:r>
              <a:rPr lang="en-US" sz="2400" b="1" dirty="0">
                <a:latin typeface="+mj-lt"/>
                <a:cs typeface="Futura Std Book"/>
              </a:rPr>
              <a:t>5,000 free bikes and safety equipment </a:t>
            </a:r>
            <a:r>
              <a:rPr lang="en-US" sz="2400" dirty="0">
                <a:latin typeface="+mj-lt"/>
                <a:cs typeface="Futura Std Book"/>
              </a:rPr>
              <a:t>to Chicagoans by 2026</a:t>
            </a:r>
          </a:p>
          <a:p>
            <a:r>
              <a:rPr lang="en-US" sz="2400" dirty="0">
                <a:latin typeface="+mj-lt"/>
                <a:cs typeface="Futura Std Book"/>
              </a:rPr>
              <a:t>Over the course of 4 months in 2022, CDOT distributed 500 bikes to residents</a:t>
            </a:r>
          </a:p>
          <a:p>
            <a:r>
              <a:rPr lang="en-US" sz="2400" u="sng" dirty="0">
                <a:latin typeface="+mj-lt"/>
                <a:cs typeface="Futura Std Book"/>
              </a:rPr>
              <a:t>Eligibility</a:t>
            </a:r>
          </a:p>
          <a:p>
            <a:pPr lvl="1"/>
            <a:r>
              <a:rPr lang="en-US" sz="2000" dirty="0">
                <a:latin typeface="+mj-lt"/>
                <a:cs typeface="Futura Std Book"/>
              </a:rPr>
              <a:t>Residents 14 &amp; older; AND</a:t>
            </a:r>
          </a:p>
          <a:p>
            <a:pPr lvl="1"/>
            <a:r>
              <a:rPr lang="en-US" sz="2000" dirty="0">
                <a:latin typeface="+mj-lt"/>
                <a:cs typeface="Futura Std Book"/>
              </a:rPr>
              <a:t>Household income at or below AMI; AND</a:t>
            </a:r>
          </a:p>
          <a:p>
            <a:pPr lvl="1"/>
            <a:r>
              <a:rPr lang="en-US" sz="2000" dirty="0">
                <a:latin typeface="+mj-lt"/>
                <a:cs typeface="Futura Std Book"/>
              </a:rPr>
              <a:t>Do not already own a bicycle; AND</a:t>
            </a:r>
          </a:p>
          <a:p>
            <a:pPr lvl="1"/>
            <a:r>
              <a:rPr lang="en-US" sz="2000" dirty="0">
                <a:latin typeface="+mj-lt"/>
                <a:cs typeface="Futura Std Book"/>
              </a:rPr>
              <a:t>Residents that face higher mobility hardship; OR</a:t>
            </a:r>
          </a:p>
          <a:p>
            <a:pPr lvl="1"/>
            <a:r>
              <a:rPr lang="en-US" sz="2000" dirty="0">
                <a:latin typeface="+mj-lt"/>
                <a:cs typeface="Futura Std Book"/>
              </a:rPr>
              <a:t>Participants in CDOT 2022 mobility programming (Green Corps, Learn to Ride, and Open Boulevard Events)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6634CD9D-6B63-4A12-A60B-78C338BE1F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5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31718E0F-388A-C7DA-30AC-ADED82C08D3D}"/>
              </a:ext>
            </a:extLst>
          </p:cNvPr>
          <p:cNvGrpSpPr/>
          <p:nvPr/>
        </p:nvGrpSpPr>
        <p:grpSpPr>
          <a:xfrm>
            <a:off x="6661530" y="985520"/>
            <a:ext cx="5652389" cy="5652389"/>
            <a:chOff x="6096000" y="1289304"/>
            <a:chExt cx="4573016" cy="4573016"/>
          </a:xfrm>
        </p:grpSpPr>
        <p:pic>
          <p:nvPicPr>
            <p:cNvPr id="34" name="Graphic 33" descr="Browser window outline">
              <a:extLst>
                <a:ext uri="{FF2B5EF4-FFF2-40B4-BE49-F238E27FC236}">
                  <a16:creationId xmlns:a16="http://schemas.microsoft.com/office/drawing/2014/main" id="{5EFF1296-FD23-9C7E-CC2A-0F9622BA3ED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096000" y="1289304"/>
              <a:ext cx="4573016" cy="4573016"/>
            </a:xfrm>
            <a:prstGeom prst="rect">
              <a:avLst/>
            </a:prstGeom>
          </p:spPr>
        </p:pic>
        <p:pic>
          <p:nvPicPr>
            <p:cNvPr id="31" name="Picture 30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7B7C1FBC-9079-E956-9A8A-607D002759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1" t="356" r="-91" b="15190"/>
            <a:stretch/>
          </p:blipFill>
          <p:spPr>
            <a:xfrm>
              <a:off x="6783845" y="2957066"/>
              <a:ext cx="3197325" cy="1975830"/>
            </a:xfrm>
            <a:prstGeom prst="rect">
              <a:avLst/>
            </a:prstGeom>
          </p:spPr>
        </p:pic>
      </p:grpSp>
      <p:sp>
        <p:nvSpPr>
          <p:cNvPr id="5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overall_1_132617824273050924 columns_1_132617824273050924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B15227-25D4-B25A-646F-0ED9BAEACD8B}"/>
              </a:ext>
            </a:extLst>
          </p:cNvPr>
          <p:cNvSpPr txBox="1"/>
          <p:nvPr/>
        </p:nvSpPr>
        <p:spPr>
          <a:xfrm>
            <a:off x="7565831" y="5747305"/>
            <a:ext cx="4066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E4002B"/>
                </a:solidFill>
                <a:latin typeface="Century Gothic" panose="020B0502020202020204" pitchFamily="34" charset="0"/>
              </a:rPr>
              <a:t>www.chicago.gov/bikechicago</a:t>
            </a:r>
          </a:p>
        </p:txBody>
      </p:sp>
    </p:spTree>
    <p:extLst>
      <p:ext uri="{BB962C8B-B14F-4D97-AF65-F5344CB8AC3E}">
        <p14:creationId xmlns:p14="http://schemas.microsoft.com/office/powerpoint/2010/main" val="22972429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75A08B77-CBF9-42A3-B3DD-1762698710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3FCCF984-64AA-42B4-8D2F-66BCDE3A50F4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E4841A3-DEB9-B37D-BFC7-2FEDEC578B68}"/>
              </a:ext>
            </a:extLst>
          </p:cNvPr>
          <p:cNvSpPr txBox="1">
            <a:spLocks/>
          </p:cNvSpPr>
          <p:nvPr/>
        </p:nvSpPr>
        <p:spPr>
          <a:xfrm>
            <a:off x="3640058" y="5034180"/>
            <a:ext cx="7265140" cy="160934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US" b="1" i="1">
                <a:solidFill>
                  <a:schemeClr val="bg1"/>
                </a:solidFill>
                <a:latin typeface="+mj-lt"/>
                <a:cs typeface="Futura Std Book"/>
              </a:rPr>
              <a:t>“I am a father of four children. I often am asked by my kids to ride with them. I usually walk with them and receiving a bike will make it so much fun to ride along with them. They will be so excited to see me ride with them.”</a:t>
            </a:r>
          </a:p>
          <a:p>
            <a:pPr marL="0" indent="0" algn="r">
              <a:buNone/>
            </a:pPr>
            <a:r>
              <a:rPr lang="en-US" b="1" i="1">
                <a:solidFill>
                  <a:schemeClr val="bg1"/>
                </a:solidFill>
                <a:latin typeface="+mj-lt"/>
                <a:cs typeface="Futura Std Book"/>
              </a:rPr>
              <a:t>	– Bike Chicago Applicant</a:t>
            </a:r>
          </a:p>
        </p:txBody>
      </p:sp>
      <p:sp>
        <p:nvSpPr>
          <p:cNvPr id="5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overall_1_132617824266177474 columns_1_132617824266177474 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53E03B-F0B2-387F-5C0F-EF82759179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/>
          <a:lstStyle/>
          <a:p>
            <a:r>
              <a:rPr lang="en-US" dirty="0"/>
              <a:t>Docked Bikes AND Scooters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7" name="Picture 7" descr="Divvy Scooter Dock 1.jpg">
            <a:extLst>
              <a:ext uri="{FF2B5EF4-FFF2-40B4-BE49-F238E27FC236}">
                <a16:creationId xmlns:a16="http://schemas.microsoft.com/office/drawing/2014/main" id="{ACDAC7DA-7A62-FAC2-453B-3A664A095C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9847" y="1808746"/>
            <a:ext cx="6202279" cy="4634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8669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A487-597E-41C4-9A70-80239F6B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75395"/>
            <a:ext cx="10881360" cy="1609344"/>
          </a:xfrm>
        </p:spPr>
        <p:txBody>
          <a:bodyPr>
            <a:normAutofit/>
          </a:bodyPr>
          <a:lstStyle/>
          <a:p>
            <a:r>
              <a:rPr lang="en-US" dirty="0"/>
              <a:t>Greening Operations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58A13F0-AD0A-4A7A-823A-26985195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dirty="0" smtClean="0"/>
              <a:t>7</a:t>
            </a:fld>
            <a:endParaRPr lang="en-US"/>
          </a:p>
        </p:txBody>
      </p:sp>
      <p:sp>
        <p:nvSpPr>
          <p:cNvPr id="6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overall_1_132617824277843185 columns_1_132617824277843185 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16B849E7-48C3-54BE-3412-1A136530999B}"/>
              </a:ext>
            </a:extLst>
          </p:cNvPr>
          <p:cNvSpPr txBox="1">
            <a:spLocks/>
          </p:cNvSpPr>
          <p:nvPr/>
        </p:nvSpPr>
        <p:spPr>
          <a:xfrm>
            <a:off x="8469858" y="4852429"/>
            <a:ext cx="276978" cy="333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>
                <a:solidFill>
                  <a:srgbClr val="FFFFFF"/>
                </a:solidFill>
              </a:rPr>
              <a:t>6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184B13C-2C95-23A0-B918-64A6428AB41B}"/>
              </a:ext>
            </a:extLst>
          </p:cNvPr>
          <p:cNvSpPr txBox="1">
            <a:spLocks/>
          </p:cNvSpPr>
          <p:nvPr/>
        </p:nvSpPr>
        <p:spPr>
          <a:xfrm>
            <a:off x="8846152" y="4170301"/>
            <a:ext cx="276978" cy="3337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>
                <a:solidFill>
                  <a:srgbClr val="FFFFFF"/>
                </a:solidFill>
              </a:rPr>
              <a:t>7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6392CBA-E2DB-ADA6-365B-9D421B0E2C52}"/>
              </a:ext>
            </a:extLst>
          </p:cNvPr>
          <p:cNvSpPr txBox="1">
            <a:spLocks/>
          </p:cNvSpPr>
          <p:nvPr/>
        </p:nvSpPr>
        <p:spPr>
          <a:xfrm>
            <a:off x="8450853" y="2352516"/>
            <a:ext cx="276978" cy="3337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>
                <a:solidFill>
                  <a:srgbClr val="FFFFFF"/>
                </a:solidFill>
              </a:rPr>
              <a:t>8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2ADE9C-AC0E-B52B-6141-EFC0DD18A05D}"/>
              </a:ext>
            </a:extLst>
          </p:cNvPr>
          <p:cNvSpPr txBox="1">
            <a:spLocks/>
          </p:cNvSpPr>
          <p:nvPr/>
        </p:nvSpPr>
        <p:spPr>
          <a:xfrm>
            <a:off x="9461702" y="4944793"/>
            <a:ext cx="276978" cy="33373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b="1">
                <a:solidFill>
                  <a:srgbClr val="FFFFFF"/>
                </a:solidFill>
              </a:rPr>
              <a:t>9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AB5A1A8-A74D-F5CB-E7E7-A42D1F5FFE04}"/>
              </a:ext>
            </a:extLst>
          </p:cNvPr>
          <p:cNvSpPr txBox="1">
            <a:spLocks/>
          </p:cNvSpPr>
          <p:nvPr/>
        </p:nvSpPr>
        <p:spPr>
          <a:xfrm>
            <a:off x="8281500" y="5114484"/>
            <a:ext cx="496268" cy="333738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1900" b="1">
                <a:solidFill>
                  <a:srgbClr val="FFFFFF"/>
                </a:solidFill>
              </a:rPr>
              <a:t>10</a:t>
            </a:r>
            <a:endParaRPr lang="en-US" sz="1900">
              <a:solidFill>
                <a:srgbClr val="FFFFFF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6F0D7B3-421F-C10F-C8FF-BDF271A96240}"/>
              </a:ext>
            </a:extLst>
          </p:cNvPr>
          <p:cNvSpPr txBox="1"/>
          <p:nvPr/>
        </p:nvSpPr>
        <p:spPr>
          <a:xfrm>
            <a:off x="6209323" y="1529862"/>
            <a:ext cx="529296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>
                <a:solidFill>
                  <a:srgbClr val="FFFFFF"/>
                </a:solidFill>
                <a:latin typeface="Century Gothic"/>
                <a:cs typeface="Segoe UI"/>
              </a:rPr>
              <a:t>Mobility and Economic</a:t>
            </a:r>
            <a:r>
              <a:rPr lang="en-US">
                <a:solidFill>
                  <a:srgbClr val="FFFFFF"/>
                </a:solidFill>
                <a:latin typeface="Century Gothic"/>
                <a:cs typeface="Segoe UI"/>
              </a:rPr>
              <a:t>​ </a:t>
            </a:r>
            <a:r>
              <a:rPr lang="en-US" b="1">
                <a:solidFill>
                  <a:srgbClr val="FFFFFF"/>
                </a:solidFill>
                <a:latin typeface="Century Gothic"/>
                <a:cs typeface="Segoe UI"/>
              </a:rPr>
              <a:t>Hardship Index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20" name="Google Shape;223;p39">
            <a:extLst>
              <a:ext uri="{FF2B5EF4-FFF2-40B4-BE49-F238E27FC236}">
                <a16:creationId xmlns:a16="http://schemas.microsoft.com/office/drawing/2014/main" id="{9B87602E-1682-B219-6354-7550CC4B5B2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11399" r="24303"/>
          <a:stretch/>
        </p:blipFill>
        <p:spPr>
          <a:xfrm>
            <a:off x="7075783" y="1816212"/>
            <a:ext cx="3552521" cy="4143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166;p37">
            <a:extLst>
              <a:ext uri="{FF2B5EF4-FFF2-40B4-BE49-F238E27FC236}">
                <a16:creationId xmlns:a16="http://schemas.microsoft.com/office/drawing/2014/main" id="{62FF4E68-A900-CD04-A4D4-AA74676F475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7248"/>
          <a:stretch/>
        </p:blipFill>
        <p:spPr>
          <a:xfrm>
            <a:off x="1581470" y="1822408"/>
            <a:ext cx="4837131" cy="414331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67;p37">
            <a:extLst>
              <a:ext uri="{FF2B5EF4-FFF2-40B4-BE49-F238E27FC236}">
                <a16:creationId xmlns:a16="http://schemas.microsoft.com/office/drawing/2014/main" id="{1BE69E45-CEEE-1E3E-3244-5300067F6A02}"/>
              </a:ext>
            </a:extLst>
          </p:cNvPr>
          <p:cNvSpPr/>
          <p:nvPr/>
        </p:nvSpPr>
        <p:spPr>
          <a:xfrm>
            <a:off x="3052996" y="2860766"/>
            <a:ext cx="281387" cy="436000"/>
          </a:xfrm>
          <a:custGeom>
            <a:avLst/>
            <a:gdLst/>
            <a:ahLst/>
            <a:cxnLst/>
            <a:rect l="l" t="t" r="r" b="b"/>
            <a:pathLst>
              <a:path w="176393" h="277873" extrusionOk="0">
                <a:moveTo>
                  <a:pt x="176394" y="112997"/>
                </a:moveTo>
                <a:lnTo>
                  <a:pt x="105979" y="112997"/>
                </a:lnTo>
                <a:lnTo>
                  <a:pt x="105979" y="0"/>
                </a:lnTo>
                <a:lnTo>
                  <a:pt x="0" y="163455"/>
                </a:lnTo>
                <a:lnTo>
                  <a:pt x="70416" y="163455"/>
                </a:lnTo>
                <a:lnTo>
                  <a:pt x="70416" y="277873"/>
                </a:lnTo>
                <a:lnTo>
                  <a:pt x="176394" y="112997"/>
                </a:lnTo>
                <a:close/>
                <a:moveTo>
                  <a:pt x="31296" y="146399"/>
                </a:moveTo>
                <a:lnTo>
                  <a:pt x="88908" y="58275"/>
                </a:lnTo>
                <a:lnTo>
                  <a:pt x="88908" y="130764"/>
                </a:lnTo>
                <a:lnTo>
                  <a:pt x="145099" y="130764"/>
                </a:lnTo>
                <a:lnTo>
                  <a:pt x="87486" y="220309"/>
                </a:lnTo>
                <a:lnTo>
                  <a:pt x="87486" y="147109"/>
                </a:lnTo>
                <a:lnTo>
                  <a:pt x="31296" y="147109"/>
                </a:lnTo>
                <a:close/>
              </a:path>
            </a:pathLst>
          </a:custGeom>
          <a:solidFill>
            <a:schemeClr val="lt1"/>
          </a:solidFill>
          <a:ln w="9525" cap="flat" cmpd="sng">
            <a:solidFill>
              <a:srgbClr val="FFFE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D58DA9-31A3-B771-D137-2DD6BCDE4BA3}"/>
              </a:ext>
            </a:extLst>
          </p:cNvPr>
          <p:cNvSpPr txBox="1"/>
          <p:nvPr/>
        </p:nvSpPr>
        <p:spPr>
          <a:xfrm>
            <a:off x="7601071" y="6078767"/>
            <a:ext cx="27470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E4002B"/>
                </a:solidFill>
                <a:latin typeface="Century Gothic" panose="020B0502020202020204" pitchFamily="34" charset="0"/>
              </a:rPr>
              <a:t>Solar Charging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4242B3C-888F-C657-0DD4-01FB76A62D2A}"/>
              </a:ext>
            </a:extLst>
          </p:cNvPr>
          <p:cNvSpPr txBox="1"/>
          <p:nvPr/>
        </p:nvSpPr>
        <p:spPr>
          <a:xfrm>
            <a:off x="2219336" y="6084280"/>
            <a:ext cx="393759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E4002B"/>
                </a:solidFill>
                <a:latin typeface="Century Gothic" panose="020B0502020202020204" pitchFamily="34" charset="0"/>
              </a:rPr>
              <a:t>Station Electrification</a:t>
            </a:r>
          </a:p>
        </p:txBody>
      </p:sp>
    </p:spTree>
    <p:extLst>
      <p:ext uri="{BB962C8B-B14F-4D97-AF65-F5344CB8AC3E}">
        <p14:creationId xmlns:p14="http://schemas.microsoft.com/office/powerpoint/2010/main" val="1960150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A07BF-27A8-4E2E-90CA-6C0617C77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57200"/>
            <a:ext cx="10058400" cy="1609344"/>
          </a:xfrm>
        </p:spPr>
        <p:txBody>
          <a:bodyPr/>
          <a:lstStyle/>
          <a:p>
            <a:r>
              <a:rPr lang="en-US"/>
              <a:t>Appendix</a:t>
            </a:r>
          </a:p>
        </p:txBody>
      </p:sp>
      <p:sp>
        <p:nvSpPr>
          <p:cNvPr id="4" name="Slide Number Placeholder 6">
            <a:extLst>
              <a:ext uri="{FF2B5EF4-FFF2-40B4-BE49-F238E27FC236}">
                <a16:creationId xmlns:a16="http://schemas.microsoft.com/office/drawing/2014/main" id="{38526714-1D08-488A-B00C-56D90B8B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8</a:t>
            </a:fld>
            <a:endParaRPr lang="en-US"/>
          </a:p>
        </p:txBody>
      </p:sp>
      <p:sp>
        <p:nvSpPr>
          <p:cNvPr id="3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overall_1_132617824283223530 columns_1_132617824283223530 </a:t>
            </a:r>
          </a:p>
        </p:txBody>
      </p:sp>
    </p:spTree>
    <p:extLst>
      <p:ext uri="{BB962C8B-B14F-4D97-AF65-F5344CB8AC3E}">
        <p14:creationId xmlns:p14="http://schemas.microsoft.com/office/powerpoint/2010/main" val="1688767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B5A487-597E-41C4-9A70-80239F6B0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850478" cy="1609344"/>
          </a:xfrm>
        </p:spPr>
        <p:txBody>
          <a:bodyPr>
            <a:normAutofit/>
          </a:bodyPr>
          <a:lstStyle/>
          <a:p>
            <a:r>
              <a:rPr lang="en-US" sz="3600" dirty="0"/>
              <a:t>Bike Chicago demand exceeded expectations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57B529-8F1F-42D1-A31E-B3DD434985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9848" y="1967623"/>
            <a:ext cx="5014746" cy="3977640"/>
          </a:xfrm>
        </p:spPr>
        <p:txBody>
          <a:bodyPr>
            <a:normAutofit/>
          </a:bodyPr>
          <a:lstStyle/>
          <a:p>
            <a:r>
              <a:rPr lang="en-US"/>
              <a:t>Almost </a:t>
            </a:r>
            <a:r>
              <a:rPr lang="en-US" b="1"/>
              <a:t>20,000 applications </a:t>
            </a:r>
            <a:r>
              <a:rPr lang="en-US"/>
              <a:t>in the first year (more than 14,000 applications in the first week alone)</a:t>
            </a:r>
          </a:p>
          <a:p>
            <a:r>
              <a:rPr lang="en-US"/>
              <a:t>Ages 30-40 (26%); 50+(21%) </a:t>
            </a:r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758A13F0-AD0A-4A7A-823A-26985195B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/>
          <a:lstStyle/>
          <a:p>
            <a:fld id="{3FCCF984-64AA-42B4-8D2F-66BCDE3A50F4}" type="slidenum">
              <a:rPr lang="en-US" smtClean="0"/>
              <a:t>9</a:t>
            </a:fld>
            <a:endParaRPr lang="en-US"/>
          </a:p>
        </p:txBody>
      </p:sp>
      <p:sp>
        <p:nvSpPr>
          <p:cNvPr id="6" name="btfpLayoutConfig" hidden="1"/>
          <p:cNvSpPr txBox="1"/>
          <p:nvPr/>
        </p:nvSpPr>
        <p:spPr>
          <a:xfrm>
            <a:off x="12700" y="12700"/>
            <a:ext cx="8890000" cy="10772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r>
              <a:rPr lang="en-US" sz="100">
                <a:solidFill>
                  <a:srgbClr val="FFFFFF">
                    <a:alpha val="0"/>
                  </a:srgbClr>
                </a:solidFill>
              </a:rPr>
              <a:t>overall_1_132617824277843185 columns_1_132617824277843185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B485904-E9F7-CD16-8E65-74D285D7D918}"/>
              </a:ext>
            </a:extLst>
          </p:cNvPr>
          <p:cNvSpPr txBox="1">
            <a:spLocks/>
          </p:cNvSpPr>
          <p:nvPr/>
        </p:nvSpPr>
        <p:spPr>
          <a:xfrm>
            <a:off x="6107407" y="1967064"/>
            <a:ext cx="5898111" cy="5400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rgbClr val="E4002B"/>
              </a:buClr>
              <a:buSzPct val="90000"/>
              <a:buFont typeface="Arial"/>
              <a:buChar char="•"/>
              <a:defRPr sz="20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8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rgbClr val="E4002B"/>
              </a:buClr>
              <a:buSzPct val="90000"/>
              <a:buFont typeface="Arial"/>
              <a:buChar char="•"/>
              <a:defRPr sz="1600" kern="1200">
                <a:solidFill>
                  <a:srgbClr val="005899"/>
                </a:solidFill>
                <a:latin typeface="Century Gothic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200"/>
              </a:spcAft>
              <a:buClr>
                <a:schemeClr val="accent2"/>
              </a:buClr>
              <a:buSzPct val="85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600" b="1">
                <a:solidFill>
                  <a:srgbClr val="E4002B"/>
                </a:solidFill>
              </a:rPr>
              <a:t>Exercise, Fun/Stress relief, and Transportation </a:t>
            </a:r>
            <a:r>
              <a:rPr lang="en-US" sz="1600">
                <a:solidFill>
                  <a:srgbClr val="E4002B"/>
                </a:solidFill>
              </a:rPr>
              <a:t>were the top three reasons applicants wanted a bike.</a:t>
            </a:r>
          </a:p>
        </p:txBody>
      </p:sp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B528E37A-A864-4BC9-944D-401D00BC314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37634596"/>
              </p:ext>
            </p:extLst>
          </p:nvPr>
        </p:nvGraphicFramePr>
        <p:xfrm>
          <a:off x="1318422" y="3529584"/>
          <a:ext cx="4210049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6DCD3DD0-FC3D-44DA-8286-76AE31FA2682}"/>
              </a:ext>
            </a:extLst>
          </p:cNvPr>
          <p:cNvGraphicFramePr>
            <a:graphicFrameLocks/>
          </p:cNvGraphicFramePr>
          <p:nvPr/>
        </p:nvGraphicFramePr>
        <p:xfrm>
          <a:off x="6234886" y="2508821"/>
          <a:ext cx="5114925" cy="4129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993080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EKKOFORMATS" val="&lt;MekkoFormats&gt;&lt;NumberFormat DecimalSeparator=&quot;.&quot; ThousandSeparator=&quot;,&quot; NegativeNumberFormat=&quot;1&quot; /&gt;&lt;Font&gt;&lt;Output_Font_Name Default=&quot;Arial&quot; UsePPTTheme=&quot;True&quot; /&gt;&lt;/Font&gt;&lt;DateFormat CultureID=&quot;1033&quot; FormatString=&quot;M/d/yyyy&quot; /&gt;&lt;/MekkoFormats&gt;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84ACB6"/>
      </a:dk2>
      <a:lt2>
        <a:srgbClr val="EBE9DD"/>
      </a:lt2>
      <a:accent1>
        <a:srgbClr val="6F8183"/>
      </a:accent1>
      <a:accent2>
        <a:srgbClr val="967E96"/>
      </a:accent2>
      <a:accent3>
        <a:srgbClr val="CCC893"/>
      </a:accent3>
      <a:accent4>
        <a:srgbClr val="A54D74"/>
      </a:accent4>
      <a:accent5>
        <a:srgbClr val="949C6B"/>
      </a:accent5>
      <a:accent6>
        <a:srgbClr val="766A50"/>
      </a:accent6>
      <a:hlink>
        <a:srgbClr val="CC6600"/>
      </a:hlink>
      <a:folHlink>
        <a:srgbClr val="777777"/>
      </a:folHlink>
    </a:clrScheme>
    <a:fontScheme name="Wood Type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8E89CD47-BF55-4DDE-B823-2283AA7E76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Flow_SignoffStatus xmlns="92335d7f-d615-4d76-8529-a3948c11df55" xsi:nil="true"/>
    <TaxCatchAll xmlns="988e1ed6-4c01-4b36-99c5-00d743882077" xsi:nil="true"/>
    <lcf76f155ced4ddcb4097134ff3c332f xmlns="92335d7f-d615-4d76-8529-a3948c11df55">
      <Terms xmlns="http://schemas.microsoft.com/office/infopath/2007/PartnerControls"/>
    </lcf76f155ced4ddcb4097134ff3c332f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3CF565D176624986CF17243FA1F682" ma:contentTypeVersion="17" ma:contentTypeDescription="Create a new document." ma:contentTypeScope="" ma:versionID="c2d1cc2b23c87b52f24cc2a630821c71">
  <xsd:schema xmlns:xsd="http://www.w3.org/2001/XMLSchema" xmlns:xs="http://www.w3.org/2001/XMLSchema" xmlns:p="http://schemas.microsoft.com/office/2006/metadata/properties" xmlns:ns2="92335d7f-d615-4d76-8529-a3948c11df55" xmlns:ns3="988e1ed6-4c01-4b36-99c5-00d743882077" targetNamespace="http://schemas.microsoft.com/office/2006/metadata/properties" ma:root="true" ma:fieldsID="55450c38ff5c68f8001e2cb62f42c837" ns2:_="" ns3:_="">
    <xsd:import namespace="92335d7f-d615-4d76-8529-a3948c11df55"/>
    <xsd:import namespace="988e1ed6-4c01-4b36-99c5-00d7438820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_Flow_SignoffStatu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335d7f-d615-4d76-8529-a3948c11df5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_Flow_SignoffStatus" ma:index="20" nillable="true" ma:displayName="Sign-off status" ma:internalName="Sign_x002d_off_x0020_status">
      <xsd:simpleType>
        <xsd:restriction base="dms:Text"/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7719f4c8-eaa4-4dcc-b9ee-4b3367c46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88e1ed6-4c01-4b36-99c5-00d743882077" elementFormDefault="qualified">
    <xsd:import namespace="http://schemas.microsoft.com/office/2006/documentManagement/types"/>
    <xsd:import namespace="http://schemas.microsoft.com/office/infopath/2007/PartnerControls"/>
    <xsd:element name="SharedWithUsers" ma:index="15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6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4" nillable="true" ma:displayName="Taxonomy Catch All Column" ma:hidden="true" ma:list="{ee3514f1-e5c9-47b4-8917-022f2476df62}" ma:internalName="TaxCatchAll" ma:showField="CatchAllData" ma:web="988e1ed6-4c01-4b36-99c5-00d74388207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A38CF8-6459-4542-BB57-0E3BB3446E62}">
  <ds:schemaRefs>
    <ds:schemaRef ds:uri="http://schemas.microsoft.com/office/2006/documentManagement/types"/>
    <ds:schemaRef ds:uri="988e1ed6-4c01-4b36-99c5-00d743882077"/>
    <ds:schemaRef ds:uri="http://schemas.openxmlformats.org/package/2006/metadata/core-properties"/>
    <ds:schemaRef ds:uri="http://purl.org/dc/terms/"/>
    <ds:schemaRef ds:uri="http://purl.org/dc/elements/1.1/"/>
    <ds:schemaRef ds:uri="92335d7f-d615-4d76-8529-a3948c11df55"/>
    <ds:schemaRef ds:uri="http://purl.org/dc/dcmitype/"/>
    <ds:schemaRef ds:uri="http://www.w3.org/XML/1998/namespace"/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CCB9A1B8-BE31-4547-B08E-6141F56FDFC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2C3A6E6-AF5F-46B9-9581-685B60110AFB}">
  <ds:schemaRefs>
    <ds:schemaRef ds:uri="92335d7f-d615-4d76-8529-a3948c11df55"/>
    <ds:schemaRef ds:uri="988e1ed6-4c01-4b36-99c5-00d74388207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0</TotalTime>
  <Words>1664</Words>
  <Application>Microsoft Office PowerPoint</Application>
  <PresentationFormat>Widescreen</PresentationFormat>
  <Paragraphs>163</Paragraphs>
  <Slides>10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Wood Type</vt:lpstr>
      <vt:lpstr>          </vt:lpstr>
      <vt:lpstr>Commitment to Mobility Justice</vt:lpstr>
      <vt:lpstr>PowerPoint Presentation</vt:lpstr>
      <vt:lpstr>Actions</vt:lpstr>
      <vt:lpstr>The Bike Chicago Program</vt:lpstr>
      <vt:lpstr>Docked Bikes AND Scooters</vt:lpstr>
      <vt:lpstr>Greening Operations</vt:lpstr>
      <vt:lpstr>Appendix</vt:lpstr>
      <vt:lpstr>Bike Chicago demand exceeded expectations</vt:lpstr>
      <vt:lpstr>Safety Investments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Schuster</dc:creator>
  <cp:lastModifiedBy>Mary Nicol</cp:lastModifiedBy>
  <cp:revision>175</cp:revision>
  <dcterms:created xsi:type="dcterms:W3CDTF">2019-10-28T16:54:32Z</dcterms:created>
  <dcterms:modified xsi:type="dcterms:W3CDTF">2023-01-19T20:06:55Z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0x010100F65F0457AE887747B9D8A21FC266EFB9</vt:lpwstr>
  </property>
  <property fmtid="{D5CDD505-2E9C-101B-9397-08002B2CF9AE}" pid="3" name="MediaServiceImageTags">
    <vt:lpwstr/>
  </property>
</Properties>
</file>